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BD24FC-53DC-45CC-8643-7679DAF01844}" v="279" dt="2023-03-01T00:58:41.883"/>
    <p1510:client id="{59761A8C-C25D-4937-BE9B-D680C690E574}" v="742" dt="2023-03-01T05:46:37.409"/>
    <p1510:client id="{8B9B78B3-1A08-46BA-BF88-1F5A11176BF6}" v="819" dt="2023-03-07T00:39:42.901"/>
    <p1510:client id="{A3968CCA-0D10-4E77-8FBB-CA10C778DCC0}" v="1002" dt="2023-02-28T23:51:36.602"/>
    <p1510:client id="{E57DEE78-246A-474C-BDA7-C249845F943F}" v="4415" dt="2023-03-02T01:09:39.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3" d="100"/>
          <a:sy n="53" d="100"/>
        </p:scale>
        <p:origin x="6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cs typeface="Calibri Light"/>
              </a:rPr>
              <a:t>Tax Consequences of Holding Timberland in the 20th Centry</a:t>
            </a:r>
          </a:p>
        </p:txBody>
      </p:sp>
      <p:sp>
        <p:nvSpPr>
          <p:cNvPr id="3" name="Subtitle 2"/>
          <p:cNvSpPr>
            <a:spLocks noGrp="1"/>
          </p:cNvSpPr>
          <p:nvPr>
            <p:ph type="subTitle" idx="1"/>
          </p:nvPr>
        </p:nvSpPr>
        <p:spPr>
          <a:xfrm>
            <a:off x="1524000" y="3602038"/>
            <a:ext cx="9244852" cy="2081585"/>
          </a:xfrm>
        </p:spPr>
        <p:txBody>
          <a:bodyPr vert="horz" lIns="91440" tIns="45720" rIns="91440" bIns="45720" rtlCol="0" anchor="t">
            <a:normAutofit/>
          </a:bodyPr>
          <a:lstStyle/>
          <a:p>
            <a:r>
              <a:rPr lang="en-US" dirty="0">
                <a:cs typeface="Calibri"/>
              </a:rPr>
              <a:t>Three eras:</a:t>
            </a:r>
          </a:p>
          <a:p>
            <a:r>
              <a:rPr lang="en-US" dirty="0">
                <a:cs typeface="Calibri"/>
              </a:rPr>
              <a:t>1900 to 1926</a:t>
            </a:r>
          </a:p>
          <a:p>
            <a:r>
              <a:rPr lang="en-US" dirty="0">
                <a:cs typeface="Calibri"/>
              </a:rPr>
              <a:t>1926 to 1976 </a:t>
            </a:r>
          </a:p>
          <a:p>
            <a:r>
              <a:rPr lang="en-US" dirty="0">
                <a:cs typeface="Calibri"/>
              </a:rPr>
              <a:t>1976 to today</a:t>
            </a:r>
          </a:p>
          <a:p>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97A7-D1AF-2CD5-186B-A7B172BE0E18}"/>
              </a:ext>
            </a:extLst>
          </p:cNvPr>
          <p:cNvSpPr>
            <a:spLocks noGrp="1"/>
          </p:cNvSpPr>
          <p:nvPr>
            <p:ph type="title"/>
          </p:nvPr>
        </p:nvSpPr>
        <p:spPr/>
        <p:txBody>
          <a:bodyPr/>
          <a:lstStyle/>
          <a:p>
            <a:r>
              <a:rPr lang="en-US" dirty="0">
                <a:cs typeface="Calibri Light"/>
              </a:rPr>
              <a:t>1976 and forward</a:t>
            </a:r>
            <a:endParaRPr lang="en-US" dirty="0"/>
          </a:p>
        </p:txBody>
      </p:sp>
      <p:sp>
        <p:nvSpPr>
          <p:cNvPr id="3" name="Content Placeholder 2">
            <a:extLst>
              <a:ext uri="{FF2B5EF4-FFF2-40B4-BE49-F238E27FC236}">
                <a16:creationId xmlns:a16="http://schemas.microsoft.com/office/drawing/2014/main" id="{E88AB19B-0ADB-119F-1551-AF5575071B54}"/>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To put 1976 in prospective, Jimmy Carter was President,  Jerry Brown was Govenor, and bell-bottom pants &amp; wide ties were in fashion.</a:t>
            </a:r>
          </a:p>
          <a:p>
            <a:r>
              <a:rPr lang="en-US" dirty="0">
                <a:cs typeface="Calibri"/>
              </a:rPr>
              <a:t>Key provisions of the AB 1258:</a:t>
            </a:r>
          </a:p>
          <a:p>
            <a:pPr lvl="1"/>
            <a:r>
              <a:rPr lang="en-US" dirty="0">
                <a:cs typeface="Calibri"/>
              </a:rPr>
              <a:t>a.) Established a Timber Yield Tax and timber would be assessed based on its appraised value at time of harvest.</a:t>
            </a:r>
          </a:p>
          <a:p>
            <a:pPr lvl="1"/>
            <a:r>
              <a:rPr lang="en-US" dirty="0">
                <a:cs typeface="Calibri"/>
              </a:rPr>
              <a:t>b.)Stumpage values are based on arms-length sales with- in a given Timber Value Area (TVA).</a:t>
            </a:r>
          </a:p>
          <a:p>
            <a:pPr lvl="1"/>
            <a:r>
              <a:rPr lang="en-US" dirty="0">
                <a:cs typeface="Calibri"/>
              </a:rPr>
              <a:t>c.)Established TPZ Zoning. Henceforth, TPZ Timberland would be appraised and assessed based on its ability to grow a crop of timber.</a:t>
            </a:r>
          </a:p>
          <a:p>
            <a:pPr lvl="1"/>
            <a:r>
              <a:rPr lang="en-US" dirty="0">
                <a:cs typeface="Calibri"/>
              </a:rPr>
              <a:t>d.) The timber tax would be administered by the State Board of Equalization and receipts returned to the Count of origin.</a:t>
            </a:r>
          </a:p>
          <a:p>
            <a:pPr lvl="1"/>
            <a:r>
              <a:rPr lang="en-US" dirty="0">
                <a:cs typeface="Calibri"/>
              </a:rPr>
              <a:t>Timber lands would continue to taxed by the Counties  based on land values determined by the State Board of Equalization.</a:t>
            </a:r>
          </a:p>
          <a:p>
            <a:endParaRPr lang="en-US" dirty="0">
              <a:cs typeface="Calibri"/>
            </a:endParaRPr>
          </a:p>
          <a:p>
            <a:pPr lvl="1"/>
            <a:endParaRPr lang="en-US" dirty="0">
              <a:cs typeface="Calibri"/>
            </a:endParaRPr>
          </a:p>
          <a:p>
            <a:pPr lvl="1"/>
            <a:endParaRPr lang="en-US" dirty="0">
              <a:cs typeface="Calibri"/>
            </a:endParaRPr>
          </a:p>
          <a:p>
            <a:pPr indent="0"/>
            <a:endParaRPr lang="en-US" dirty="0">
              <a:cs typeface="Calibri"/>
            </a:endParaRPr>
          </a:p>
        </p:txBody>
      </p:sp>
    </p:spTree>
    <p:extLst>
      <p:ext uri="{BB962C8B-B14F-4D97-AF65-F5344CB8AC3E}">
        <p14:creationId xmlns:p14="http://schemas.microsoft.com/office/powerpoint/2010/main" val="402634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6EEF5-D2AC-1A37-3C70-61C020D935FA}"/>
              </a:ext>
            </a:extLst>
          </p:cNvPr>
          <p:cNvSpPr>
            <a:spLocks noGrp="1"/>
          </p:cNvSpPr>
          <p:nvPr>
            <p:ph type="title"/>
          </p:nvPr>
        </p:nvSpPr>
        <p:spPr/>
        <p:txBody>
          <a:bodyPr/>
          <a:lstStyle/>
          <a:p>
            <a:r>
              <a:rPr lang="en-US" dirty="0">
                <a:cs typeface="Calibri Light"/>
              </a:rPr>
              <a:t>Benefits of AB1258</a:t>
            </a:r>
            <a:endParaRPr lang="en-US" dirty="0"/>
          </a:p>
        </p:txBody>
      </p:sp>
      <p:sp>
        <p:nvSpPr>
          <p:cNvPr id="3" name="Content Placeholder 2">
            <a:extLst>
              <a:ext uri="{FF2B5EF4-FFF2-40B4-BE49-F238E27FC236}">
                <a16:creationId xmlns:a16="http://schemas.microsoft.com/office/drawing/2014/main" id="{6C43EEC2-9957-CED2-C8E7-D7FF805ED006}"/>
              </a:ext>
            </a:extLst>
          </p:cNvPr>
          <p:cNvSpPr>
            <a:spLocks noGrp="1"/>
          </p:cNvSpPr>
          <p:nvPr>
            <p:ph idx="1"/>
          </p:nvPr>
        </p:nvSpPr>
        <p:spPr/>
        <p:txBody>
          <a:bodyPr vert="horz" lIns="91440" tIns="45720" rIns="91440" bIns="45720" rtlCol="0" anchor="t">
            <a:normAutofit/>
          </a:bodyPr>
          <a:lstStyle/>
          <a:p>
            <a:r>
              <a:rPr lang="en-US" dirty="0">
                <a:cs typeface="Calibri"/>
              </a:rPr>
              <a:t>Counties no longer need to maintain a timber appraisal staff.</a:t>
            </a:r>
          </a:p>
          <a:p>
            <a:r>
              <a:rPr lang="en-US" dirty="0">
                <a:cs typeface="Calibri"/>
              </a:rPr>
              <a:t>For Forestland owners, timber and land taxes are more predictable.</a:t>
            </a:r>
          </a:p>
          <a:p>
            <a:r>
              <a:rPr lang="en-US" dirty="0">
                <a:cs typeface="Calibri"/>
              </a:rPr>
              <a:t>For the public , maintenance of open space</a:t>
            </a:r>
          </a:p>
        </p:txBody>
      </p:sp>
    </p:spTree>
    <p:extLst>
      <p:ext uri="{BB962C8B-B14F-4D97-AF65-F5344CB8AC3E}">
        <p14:creationId xmlns:p14="http://schemas.microsoft.com/office/powerpoint/2010/main" val="299763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5623-560D-04C3-6C70-63E748E68B1D}"/>
              </a:ext>
            </a:extLst>
          </p:cNvPr>
          <p:cNvSpPr>
            <a:spLocks noGrp="1"/>
          </p:cNvSpPr>
          <p:nvPr>
            <p:ph type="title"/>
          </p:nvPr>
        </p:nvSpPr>
        <p:spPr/>
        <p:txBody>
          <a:bodyPr/>
          <a:lstStyle/>
          <a:p>
            <a:r>
              <a:rPr lang="en-US" dirty="0">
                <a:cs typeface="Calibri Light"/>
              </a:rPr>
              <a:t>Conclusion</a:t>
            </a:r>
            <a:endParaRPr lang="en-US" dirty="0"/>
          </a:p>
        </p:txBody>
      </p:sp>
      <p:sp>
        <p:nvSpPr>
          <p:cNvPr id="3" name="Content Placeholder 2">
            <a:extLst>
              <a:ext uri="{FF2B5EF4-FFF2-40B4-BE49-F238E27FC236}">
                <a16:creationId xmlns:a16="http://schemas.microsoft.com/office/drawing/2014/main" id="{57FA2D8C-E623-D29A-2F59-262DF0942CD9}"/>
              </a:ext>
            </a:extLst>
          </p:cNvPr>
          <p:cNvSpPr>
            <a:spLocks noGrp="1"/>
          </p:cNvSpPr>
          <p:nvPr>
            <p:ph idx="1"/>
          </p:nvPr>
        </p:nvSpPr>
        <p:spPr/>
        <p:txBody>
          <a:bodyPr vert="horz" lIns="91440" tIns="45720" rIns="91440" bIns="45720" rtlCol="0" anchor="t">
            <a:normAutofit/>
          </a:bodyPr>
          <a:lstStyle/>
          <a:p>
            <a:r>
              <a:rPr lang="en-US" dirty="0">
                <a:cs typeface="Calibri"/>
              </a:rPr>
              <a:t>"Study the past if you would define the future."  Confucius.</a:t>
            </a:r>
          </a:p>
          <a:p>
            <a:pPr marL="0" indent="0">
              <a:buNone/>
            </a:pPr>
            <a:endParaRPr lang="en-US" dirty="0">
              <a:cs typeface="Calibri"/>
            </a:endParaRPr>
          </a:p>
        </p:txBody>
      </p:sp>
    </p:spTree>
    <p:extLst>
      <p:ext uri="{BB962C8B-B14F-4D97-AF65-F5344CB8AC3E}">
        <p14:creationId xmlns:p14="http://schemas.microsoft.com/office/powerpoint/2010/main" val="20982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9D1F-B27A-4CE4-6503-95FD12A3681F}"/>
              </a:ext>
            </a:extLst>
          </p:cNvPr>
          <p:cNvSpPr>
            <a:spLocks noGrp="1"/>
          </p:cNvSpPr>
          <p:nvPr>
            <p:ph type="title"/>
          </p:nvPr>
        </p:nvSpPr>
        <p:spPr/>
        <p:txBody>
          <a:bodyPr/>
          <a:lstStyle/>
          <a:p>
            <a:r>
              <a:rPr lang="en-US" dirty="0">
                <a:cs typeface="Calibri Light"/>
              </a:rPr>
              <a:t>Addendum</a:t>
            </a:r>
            <a:endParaRPr lang="en-US" dirty="0" err="1"/>
          </a:p>
        </p:txBody>
      </p:sp>
      <p:sp>
        <p:nvSpPr>
          <p:cNvPr id="3" name="Content Placeholder 2">
            <a:extLst>
              <a:ext uri="{FF2B5EF4-FFF2-40B4-BE49-F238E27FC236}">
                <a16:creationId xmlns:a16="http://schemas.microsoft.com/office/drawing/2014/main" id="{060F172B-6C86-8812-AD64-B2687E56C9BA}"/>
              </a:ext>
            </a:extLst>
          </p:cNvPr>
          <p:cNvSpPr>
            <a:spLocks noGrp="1"/>
          </p:cNvSpPr>
          <p:nvPr>
            <p:ph idx="1"/>
          </p:nvPr>
        </p:nvSpPr>
        <p:spPr/>
        <p:txBody>
          <a:bodyPr vert="horz" lIns="91440" tIns="45720" rIns="91440" bIns="45720" rtlCol="0" anchor="t">
            <a:normAutofit fontScale="40000" lnSpcReduction="20000"/>
          </a:bodyPr>
          <a:lstStyle/>
          <a:p>
            <a:r>
              <a:rPr lang="en-US" dirty="0">
                <a:cs typeface="Calibri"/>
              </a:rPr>
              <a:t>Original members, Timber Growers of Nothern California:</a:t>
            </a:r>
          </a:p>
          <a:p>
            <a:r>
              <a:rPr lang="en-US" dirty="0">
                <a:cs typeface="Calibri"/>
              </a:rPr>
              <a:t>American Forest Products </a:t>
            </a:r>
          </a:p>
          <a:p>
            <a:r>
              <a:rPr lang="en-US" dirty="0">
                <a:cs typeface="Calibri"/>
              </a:rPr>
              <a:t>Diamond National                                       </a:t>
            </a:r>
            <a:endParaRPr lang="en-US" dirty="0"/>
          </a:p>
          <a:p>
            <a:r>
              <a:rPr lang="en-US" dirty="0" err="1">
                <a:cs typeface="Calibri"/>
              </a:rPr>
              <a:t>Fibreboard</a:t>
            </a:r>
            <a:endParaRPr lang="en-US" dirty="0">
              <a:cs typeface="Calibri"/>
            </a:endParaRPr>
          </a:p>
          <a:p>
            <a:r>
              <a:rPr lang="en-US" dirty="0">
                <a:cs typeface="Calibri"/>
              </a:rPr>
              <a:t>Fruit Growers Supply Co.</a:t>
            </a:r>
          </a:p>
          <a:p>
            <a:r>
              <a:rPr lang="en-US" dirty="0">
                <a:cs typeface="Calibri"/>
              </a:rPr>
              <a:t>Lorenz Lumber Company</a:t>
            </a:r>
          </a:p>
          <a:p>
            <a:r>
              <a:rPr lang="en-US" dirty="0">
                <a:cs typeface="Calibri"/>
              </a:rPr>
              <a:t>McCloud River Lumber Co.</a:t>
            </a:r>
          </a:p>
          <a:p>
            <a:r>
              <a:rPr lang="en-US" dirty="0">
                <a:cs typeface="Calibri"/>
              </a:rPr>
              <a:t>Meadow Valley Lumber Co.</a:t>
            </a:r>
          </a:p>
          <a:p>
            <a:r>
              <a:rPr lang="en-US" dirty="0">
                <a:cs typeface="Calibri"/>
              </a:rPr>
              <a:t>Ralph L. Smith Lumber Co.</a:t>
            </a:r>
          </a:p>
          <a:p>
            <a:r>
              <a:rPr lang="en-US" dirty="0">
                <a:cs typeface="Calibri"/>
              </a:rPr>
              <a:t>Scott Lumber Co.</a:t>
            </a:r>
          </a:p>
          <a:p>
            <a:r>
              <a:rPr lang="en-US" dirty="0">
                <a:cs typeface="Calibri"/>
              </a:rPr>
              <a:t>Shasta Forest Co.</a:t>
            </a:r>
          </a:p>
          <a:p>
            <a:r>
              <a:rPr lang="en-US" dirty="0">
                <a:cs typeface="Calibri"/>
              </a:rPr>
              <a:t>Soper Wheeler</a:t>
            </a:r>
          </a:p>
          <a:p>
            <a:r>
              <a:rPr lang="en-US" dirty="0">
                <a:cs typeface="Calibri"/>
              </a:rPr>
              <a:t>Walker Forests</a:t>
            </a:r>
          </a:p>
          <a:p>
            <a:r>
              <a:rPr lang="en-US" dirty="0" err="1">
                <a:cs typeface="Calibri"/>
              </a:rPr>
              <a:t>Weyerhauser</a:t>
            </a:r>
          </a:p>
          <a:p>
            <a:r>
              <a:rPr lang="en-US" dirty="0">
                <a:cs typeface="Calibri"/>
              </a:rPr>
              <a:t>White Pine Lumber Co.</a:t>
            </a:r>
          </a:p>
          <a:p>
            <a:r>
              <a:rPr lang="en-US" dirty="0">
                <a:cs typeface="Calibri"/>
              </a:rPr>
              <a:t>U.S. Plywood</a:t>
            </a:r>
          </a:p>
          <a:p>
            <a:r>
              <a:rPr lang="en-US" dirty="0">
                <a:cs typeface="Calibri"/>
              </a:rPr>
              <a:t>Southern Pacific Land Co.</a:t>
            </a:r>
          </a:p>
          <a:p>
            <a:endParaRPr lang="en-US" dirty="0">
              <a:cs typeface="Calibri"/>
            </a:endParaRPr>
          </a:p>
        </p:txBody>
      </p:sp>
    </p:spTree>
    <p:extLst>
      <p:ext uri="{BB962C8B-B14F-4D97-AF65-F5344CB8AC3E}">
        <p14:creationId xmlns:p14="http://schemas.microsoft.com/office/powerpoint/2010/main" val="273621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7C939-2BEF-B233-4C47-E4DCF7E8B9B4}"/>
              </a:ext>
            </a:extLst>
          </p:cNvPr>
          <p:cNvSpPr>
            <a:spLocks noGrp="1"/>
          </p:cNvSpPr>
          <p:nvPr>
            <p:ph type="title"/>
          </p:nvPr>
        </p:nvSpPr>
        <p:spPr/>
        <p:txBody>
          <a:bodyPr/>
          <a:lstStyle/>
          <a:p>
            <a:r>
              <a:rPr lang="en-US" dirty="0">
                <a:cs typeface="Calibri Light"/>
              </a:rPr>
              <a:t>References</a:t>
            </a:r>
            <a:endParaRPr lang="en-US" dirty="0"/>
          </a:p>
        </p:txBody>
      </p:sp>
      <p:sp>
        <p:nvSpPr>
          <p:cNvPr id="3" name="Content Placeholder 2">
            <a:extLst>
              <a:ext uri="{FF2B5EF4-FFF2-40B4-BE49-F238E27FC236}">
                <a16:creationId xmlns:a16="http://schemas.microsoft.com/office/drawing/2014/main" id="{BA4010B8-B337-A57E-807E-02B143623470}"/>
              </a:ext>
            </a:extLst>
          </p:cNvPr>
          <p:cNvSpPr>
            <a:spLocks noGrp="1"/>
          </p:cNvSpPr>
          <p:nvPr>
            <p:ph idx="1"/>
          </p:nvPr>
        </p:nvSpPr>
        <p:spPr/>
        <p:txBody>
          <a:bodyPr vert="horz" lIns="91440" tIns="45720" rIns="91440" bIns="45720" rtlCol="0" anchor="t">
            <a:normAutofit fontScale="92500" lnSpcReduction="20000"/>
          </a:bodyPr>
          <a:lstStyle/>
          <a:p>
            <a:r>
              <a:rPr lang="en-US" dirty="0">
                <a:cs typeface="Calibri"/>
              </a:rPr>
              <a:t>California's Timber Yield Tax, William C. Unkel &amp; Dean Cromwell, the Ecology Law Quarterly, 1978.</a:t>
            </a:r>
          </a:p>
          <a:p>
            <a:r>
              <a:rPr lang="en-US" dirty="0">
                <a:cs typeface="Calibri"/>
              </a:rPr>
              <a:t>Gains and Losses, Fred Landenberg, California Forest Protective Association, 1988.</a:t>
            </a:r>
          </a:p>
          <a:p>
            <a:r>
              <a:rPr lang="en-US" dirty="0">
                <a:cs typeface="Calibri"/>
              </a:rPr>
              <a:t>Taxation of Property in California, California Legislature, Volume  4, Number 12, December 1964.</a:t>
            </a:r>
          </a:p>
          <a:p>
            <a:r>
              <a:rPr lang="en-US" dirty="0">
                <a:cs typeface="Calibri"/>
              </a:rPr>
              <a:t>California Government and Forestry - II, the Young and Rolph Administrations,  by C. Raymond Clar, Published by the Division of Forestry, Department of Conservation, Sacramento, Ca. 1969.</a:t>
            </a:r>
          </a:p>
          <a:p>
            <a:r>
              <a:rPr lang="en-US" dirty="0">
                <a:cs typeface="Calibri"/>
              </a:rPr>
              <a:t>Public Policy for California Forest Lands, Assembly Committee on Natural Resources and Conservation, Edwin L. </a:t>
            </a:r>
            <a:r>
              <a:rPr lang="en-US" dirty="0" err="1">
                <a:cs typeface="Calibri"/>
              </a:rPr>
              <a:t>Z'berg</a:t>
            </a:r>
            <a:r>
              <a:rPr lang="en-US" dirty="0">
                <a:cs typeface="Calibri"/>
              </a:rPr>
              <a:t>, Chairman, by the Insitute of Ecology, U. C. Davis, 1972</a:t>
            </a:r>
          </a:p>
          <a:p>
            <a:pPr marL="0" indent="0">
              <a:buNone/>
            </a:pPr>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4266022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4013-F0AA-2EC0-7DA3-827ECD3B4F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E72522-41C8-E537-6BCA-DC508B1AF4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638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243F-4F3F-BD9E-8D07-339A3E3BADA8}"/>
              </a:ext>
            </a:extLst>
          </p:cNvPr>
          <p:cNvSpPr>
            <a:spLocks noGrp="1"/>
          </p:cNvSpPr>
          <p:nvPr>
            <p:ph type="title"/>
          </p:nvPr>
        </p:nvSpPr>
        <p:spPr/>
        <p:txBody>
          <a:bodyPr/>
          <a:lstStyle/>
          <a:p>
            <a:r>
              <a:rPr lang="en-US" dirty="0">
                <a:cs typeface="Calibri Light"/>
              </a:rPr>
              <a:t>Connection between tax policies of the 20th Century and MSP</a:t>
            </a:r>
            <a:endParaRPr lang="en-US" dirty="0"/>
          </a:p>
        </p:txBody>
      </p:sp>
      <p:sp>
        <p:nvSpPr>
          <p:cNvPr id="3" name="Content Placeholder 2">
            <a:extLst>
              <a:ext uri="{FF2B5EF4-FFF2-40B4-BE49-F238E27FC236}">
                <a16:creationId xmlns:a16="http://schemas.microsoft.com/office/drawing/2014/main" id="{FCF6BCFE-06F0-4F5D-105A-C1F741D847DF}"/>
              </a:ext>
            </a:extLst>
          </p:cNvPr>
          <p:cNvSpPr>
            <a:spLocks noGrp="1"/>
          </p:cNvSpPr>
          <p:nvPr>
            <p:ph idx="1"/>
          </p:nvPr>
        </p:nvSpPr>
        <p:spPr/>
        <p:txBody>
          <a:bodyPr vert="horz" lIns="91440" tIns="45720" rIns="91440" bIns="45720" rtlCol="0" anchor="t">
            <a:normAutofit lnSpcReduction="10000"/>
          </a:bodyPr>
          <a:lstStyle/>
          <a:p>
            <a:r>
              <a:rPr lang="en-US" dirty="0">
                <a:cs typeface="Calibri"/>
              </a:rPr>
              <a:t>"For considerably more than half a century, decisions made by private owners of timberland have been influenced to a considerable degree by public policies on the taxation of standing timber. General property tax counts extraordinarily heavy in such decisions.  On the other hand, may taxing districts in the State get major revenue directly or indirectly from taxes on timber.   As a result forest taxation policies have been under continual scrutiny since the early 1920's and increasingly since 1950." </a:t>
            </a:r>
          </a:p>
          <a:p>
            <a:r>
              <a:rPr lang="en-US" dirty="0">
                <a:cs typeface="Calibri"/>
              </a:rPr>
              <a:t>From: Public Policy for California Forests Lands, a report by the Institute of Forest Ecology, UC Davis1972,prepared for the Assembly Committee on Natural Resources and Conservation, Edwin L. </a:t>
            </a:r>
            <a:r>
              <a:rPr lang="en-US" dirty="0" err="1">
                <a:cs typeface="Calibri"/>
              </a:rPr>
              <a:t>Z'berg</a:t>
            </a:r>
            <a:r>
              <a:rPr lang="en-US" dirty="0">
                <a:cs typeface="Calibri"/>
              </a:rPr>
              <a:t>, Chairman.</a:t>
            </a:r>
          </a:p>
        </p:txBody>
      </p:sp>
    </p:spTree>
    <p:extLst>
      <p:ext uri="{BB962C8B-B14F-4D97-AF65-F5344CB8AC3E}">
        <p14:creationId xmlns:p14="http://schemas.microsoft.com/office/powerpoint/2010/main" val="164160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2F0E-7335-4271-2473-E80144C25644}"/>
              </a:ext>
            </a:extLst>
          </p:cNvPr>
          <p:cNvSpPr>
            <a:spLocks noGrp="1"/>
          </p:cNvSpPr>
          <p:nvPr>
            <p:ph type="title"/>
          </p:nvPr>
        </p:nvSpPr>
        <p:spPr/>
        <p:txBody>
          <a:bodyPr/>
          <a:lstStyle/>
          <a:p>
            <a:r>
              <a:rPr lang="en-US" dirty="0">
                <a:cs typeface="Calibri Light"/>
              </a:rPr>
              <a:t>California Property Tax Law</a:t>
            </a:r>
          </a:p>
        </p:txBody>
      </p:sp>
      <p:sp>
        <p:nvSpPr>
          <p:cNvPr id="3" name="Content Placeholder 2">
            <a:extLst>
              <a:ext uri="{FF2B5EF4-FFF2-40B4-BE49-F238E27FC236}">
                <a16:creationId xmlns:a16="http://schemas.microsoft.com/office/drawing/2014/main" id="{9406D284-6A38-0C36-BB0B-5FB878F4586B}"/>
              </a:ext>
            </a:extLst>
          </p:cNvPr>
          <p:cNvSpPr>
            <a:spLocks noGrp="1"/>
          </p:cNvSpPr>
          <p:nvPr>
            <p:ph idx="1"/>
          </p:nvPr>
        </p:nvSpPr>
        <p:spPr/>
        <p:txBody>
          <a:bodyPr vert="horz" lIns="91440" tIns="45720" rIns="91440" bIns="45720" rtlCol="0" anchor="t">
            <a:normAutofit/>
          </a:bodyPr>
          <a:lstStyle/>
          <a:p>
            <a:r>
              <a:rPr lang="en-US" dirty="0">
                <a:cs typeface="Calibri"/>
              </a:rPr>
              <a:t>Section 12, of Article XI of the Constitution of the State of California states:  "All property subject to taxation shall be assessed for taxation at it its full cash value."</a:t>
            </a:r>
          </a:p>
        </p:txBody>
      </p:sp>
    </p:spTree>
    <p:extLst>
      <p:ext uri="{BB962C8B-B14F-4D97-AF65-F5344CB8AC3E}">
        <p14:creationId xmlns:p14="http://schemas.microsoft.com/office/powerpoint/2010/main" val="261672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A16AC-C39A-5FDB-CADB-16B780C06825}"/>
              </a:ext>
            </a:extLst>
          </p:cNvPr>
          <p:cNvSpPr>
            <a:spLocks noGrp="1"/>
          </p:cNvSpPr>
          <p:nvPr>
            <p:ph type="title"/>
          </p:nvPr>
        </p:nvSpPr>
        <p:spPr/>
        <p:txBody>
          <a:bodyPr/>
          <a:lstStyle/>
          <a:p>
            <a:r>
              <a:rPr lang="en-US">
                <a:cs typeface="Calibri Light"/>
              </a:rPr>
              <a:t>1900 to 1926</a:t>
            </a:r>
            <a:endParaRPr lang="en-US"/>
          </a:p>
        </p:txBody>
      </p:sp>
      <p:sp>
        <p:nvSpPr>
          <p:cNvPr id="3" name="Content Placeholder 2">
            <a:extLst>
              <a:ext uri="{FF2B5EF4-FFF2-40B4-BE49-F238E27FC236}">
                <a16:creationId xmlns:a16="http://schemas.microsoft.com/office/drawing/2014/main" id="{7479F977-03EC-EA7D-7032-8D018E2998E3}"/>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To put the date 1900 into prospective: Wiliam McKinley was President, The Spanish American War had just finished two years previously  and the Model "T" was still 8 years from production.</a:t>
            </a:r>
          </a:p>
          <a:p>
            <a:endParaRPr lang="en-US" dirty="0">
              <a:cs typeface="Calibri"/>
            </a:endParaRPr>
          </a:p>
          <a:p>
            <a:r>
              <a:rPr lang="en-US" dirty="0">
                <a:cs typeface="Calibri"/>
              </a:rPr>
              <a:t>The early 1900's were a period of population growth and increasing property values.  At the same time, local government cost were increasing.</a:t>
            </a:r>
          </a:p>
          <a:p>
            <a:endParaRPr lang="en-US" dirty="0">
              <a:cs typeface="Calibri"/>
            </a:endParaRPr>
          </a:p>
          <a:p>
            <a:r>
              <a:rPr lang="en-US" dirty="0">
                <a:cs typeface="Calibri"/>
              </a:rPr>
              <a:t>Although mature timber had been harvested, "cut over" lands faced increasing  property tax assessments as these parcels often contained uncut young growth and advanced reproduction and therefore subject to increased assessment.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52651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EC4C-0423-0BC5-97D1-C85E7A520360}"/>
              </a:ext>
            </a:extLst>
          </p:cNvPr>
          <p:cNvSpPr>
            <a:spLocks noGrp="1"/>
          </p:cNvSpPr>
          <p:nvPr>
            <p:ph type="title"/>
          </p:nvPr>
        </p:nvSpPr>
        <p:spPr/>
        <p:txBody>
          <a:bodyPr/>
          <a:lstStyle/>
          <a:p>
            <a:r>
              <a:rPr lang="en-US">
                <a:cs typeface="Calibri Light"/>
              </a:rPr>
              <a:t>Early 1900's Continued</a:t>
            </a:r>
            <a:endParaRPr lang="en-US"/>
          </a:p>
        </p:txBody>
      </p:sp>
      <p:sp>
        <p:nvSpPr>
          <p:cNvPr id="3" name="Content Placeholder 2">
            <a:extLst>
              <a:ext uri="{FF2B5EF4-FFF2-40B4-BE49-F238E27FC236}">
                <a16:creationId xmlns:a16="http://schemas.microsoft.com/office/drawing/2014/main" id="{27C4740D-1533-084A-0A45-740EA2E8652B}"/>
              </a:ext>
            </a:extLst>
          </p:cNvPr>
          <p:cNvSpPr>
            <a:spLocks noGrp="1"/>
          </p:cNvSpPr>
          <p:nvPr>
            <p:ph idx="1"/>
          </p:nvPr>
        </p:nvSpPr>
        <p:spPr/>
        <p:txBody>
          <a:bodyPr vert="horz" lIns="91440" tIns="45720" rIns="91440" bIns="45720" rtlCol="0" anchor="t">
            <a:normAutofit fontScale="92500" lnSpcReduction="10000"/>
          </a:bodyPr>
          <a:lstStyle/>
          <a:p>
            <a:endParaRPr lang="en-US">
              <a:cs typeface="Calibri"/>
            </a:endParaRPr>
          </a:p>
          <a:p>
            <a:r>
              <a:rPr lang="en-US" dirty="0">
                <a:cs typeface="Calibri"/>
              </a:rPr>
              <a:t>These increased assessments created a tax burden for many landowners, especially for the smaller owners, resulting in a growing number of properties going tax delinquent which, in turn, was a loss to the County tax rolls.   </a:t>
            </a:r>
          </a:p>
          <a:p>
            <a:endParaRPr lang="en-US" dirty="0">
              <a:cs typeface="Calibri"/>
            </a:endParaRPr>
          </a:p>
          <a:p>
            <a:r>
              <a:rPr lang="en-US" dirty="0">
                <a:cs typeface="Calibri"/>
              </a:rPr>
              <a:t>At the urging of agriculture, the timber industry, and County Assessors, in 1925 the California Legislature passed a resolution to change the State Constitution, making immature timber crops exempt from a property tax. This change in the Constitution was approved by the public in the general election in November 2, 1926.  This change would become Article XIII, Sec 12 ¾ of the State Constitution.</a:t>
            </a:r>
          </a:p>
        </p:txBody>
      </p:sp>
    </p:spTree>
    <p:extLst>
      <p:ext uri="{BB962C8B-B14F-4D97-AF65-F5344CB8AC3E}">
        <p14:creationId xmlns:p14="http://schemas.microsoft.com/office/powerpoint/2010/main" val="74903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03AF-6A2D-5B02-CE54-EBBCC7353C61}"/>
              </a:ext>
            </a:extLst>
          </p:cNvPr>
          <p:cNvSpPr>
            <a:spLocks noGrp="1"/>
          </p:cNvSpPr>
          <p:nvPr>
            <p:ph type="title"/>
          </p:nvPr>
        </p:nvSpPr>
        <p:spPr/>
        <p:txBody>
          <a:bodyPr/>
          <a:lstStyle/>
          <a:p>
            <a:r>
              <a:rPr lang="en-US" dirty="0">
                <a:cs typeface="Calibri Light"/>
              </a:rPr>
              <a:t>Article XIII, Section 12 3/4</a:t>
            </a:r>
            <a:endParaRPr lang="en-US" dirty="0"/>
          </a:p>
        </p:txBody>
      </p:sp>
      <p:sp>
        <p:nvSpPr>
          <p:cNvPr id="3" name="Content Placeholder 2">
            <a:extLst>
              <a:ext uri="{FF2B5EF4-FFF2-40B4-BE49-F238E27FC236}">
                <a16:creationId xmlns:a16="http://schemas.microsoft.com/office/drawing/2014/main" id="{DCCD1DA4-963D-D1E6-C862-D92440657109}"/>
              </a:ext>
            </a:extLst>
          </p:cNvPr>
          <p:cNvSpPr>
            <a:spLocks noGrp="1"/>
          </p:cNvSpPr>
          <p:nvPr>
            <p:ph idx="1"/>
          </p:nvPr>
        </p:nvSpPr>
        <p:spPr/>
        <p:txBody>
          <a:bodyPr vert="horz" lIns="91440" tIns="45720" rIns="91440" bIns="45720" rtlCol="0" anchor="t">
            <a:normAutofit fontScale="77500" lnSpcReduction="20000"/>
          </a:bodyPr>
          <a:lstStyle/>
          <a:p>
            <a:r>
              <a:rPr lang="en-US" dirty="0">
                <a:cs typeface="Calibri"/>
              </a:rPr>
              <a:t>Exemption of certain trees and vines Section 12 ¾.</a:t>
            </a:r>
            <a:endParaRPr lang="en-US" dirty="0"/>
          </a:p>
          <a:p>
            <a:r>
              <a:rPr lang="en-US" dirty="0">
                <a:cs typeface="Calibri"/>
              </a:rPr>
              <a:t>"Fruit and nut bearing trees under the age of four years from the time of planting in orchard form, and grape vines under the of three years from the time of planting in vineyard form, and all mature forest trees which have been planted on lands not previously bearing merchantable timber, or planted or of natural growth, upon lands from which the merchantable original growth timber stand and to the extent of seventy percent of all trees over sixteen inches in diameter has been remove, shall be exempt from taxation, and nothing in this article shall be construed as subjecting such trees and grapevine and forest trees to taxation;  provided that forest trees or timber shall be considered mature for the purpose of this act at such time, after forty years from the time of planting or removal of the original timber as above provided, as a Board consisting of a representative from the State Board of Forestry, a representative from the State Board of Equalization, and the County Assessor of the County in which the timber is located, shall by a majority thereof so determine."    Amendment adopted November 2, 1926.</a:t>
            </a:r>
          </a:p>
        </p:txBody>
      </p:sp>
    </p:spTree>
    <p:extLst>
      <p:ext uri="{BB962C8B-B14F-4D97-AF65-F5344CB8AC3E}">
        <p14:creationId xmlns:p14="http://schemas.microsoft.com/office/powerpoint/2010/main" val="228713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0BC5-059C-A484-396F-41E8205D0D48}"/>
              </a:ext>
            </a:extLst>
          </p:cNvPr>
          <p:cNvSpPr>
            <a:spLocks noGrp="1"/>
          </p:cNvSpPr>
          <p:nvPr>
            <p:ph type="title"/>
          </p:nvPr>
        </p:nvSpPr>
        <p:spPr/>
        <p:txBody>
          <a:bodyPr/>
          <a:lstStyle/>
          <a:p>
            <a:r>
              <a:rPr lang="en-US" dirty="0">
                <a:cs typeface="Calibri Light"/>
              </a:rPr>
              <a:t>1926 to 1976</a:t>
            </a:r>
            <a:endParaRPr lang="en-US" dirty="0"/>
          </a:p>
        </p:txBody>
      </p:sp>
      <p:sp>
        <p:nvSpPr>
          <p:cNvPr id="3" name="Content Placeholder 2">
            <a:extLst>
              <a:ext uri="{FF2B5EF4-FFF2-40B4-BE49-F238E27FC236}">
                <a16:creationId xmlns:a16="http://schemas.microsoft.com/office/drawing/2014/main" id="{54261DC6-1FC3-D296-2517-270459EB52AF}"/>
              </a:ext>
            </a:extLst>
          </p:cNvPr>
          <p:cNvSpPr>
            <a:spLocks noGrp="1"/>
          </p:cNvSpPr>
          <p:nvPr>
            <p:ph idx="1"/>
          </p:nvPr>
        </p:nvSpPr>
        <p:spPr/>
        <p:txBody>
          <a:bodyPr vert="horz" lIns="91440" tIns="45720" rIns="91440" bIns="45720" rtlCol="0" anchor="t">
            <a:normAutofit fontScale="92500" lnSpcReduction="20000"/>
          </a:bodyPr>
          <a:lstStyle/>
          <a:p>
            <a:r>
              <a:rPr lang="en-US" dirty="0">
                <a:cs typeface="Calibri"/>
              </a:rPr>
              <a:t>To put the year 1926 in prospective, Calvin Collage was President , the Model "A" was still 2 years from production, and the Country was in the middle of Prohibition.</a:t>
            </a:r>
          </a:p>
          <a:p>
            <a:r>
              <a:rPr lang="en-US" dirty="0">
                <a:cs typeface="Calibri"/>
              </a:rPr>
              <a:t>Some stability in the process of assessing timber was achieved with the adoption of 12 ¾ .  However, as time wore- on, several short  comings began to surface: </a:t>
            </a:r>
          </a:p>
          <a:p>
            <a:r>
              <a:rPr lang="en-US" dirty="0">
                <a:cs typeface="Calibri"/>
              </a:rPr>
              <a:t>Administrative Cost for both the timberland owners and the counties.</a:t>
            </a:r>
          </a:p>
          <a:p>
            <a:r>
              <a:rPr lang="en-US" dirty="0">
                <a:cs typeface="Calibri"/>
              </a:rPr>
              <a:t>Assessment inequities mostly burdening the small timberland owner.</a:t>
            </a:r>
          </a:p>
          <a:p>
            <a:r>
              <a:rPr lang="en-US" dirty="0">
                <a:cs typeface="Calibri"/>
              </a:rPr>
              <a:t>Disincentive to hold timber beyond maturity.  "The 1926 law is defective also in that it does not provide for a lighter cut than 70% were such a lighter cut would be advantageous for full future production."  Emanuel Fritz from an address to the North Coast Forest Forum in Eureka Calif., April 18, 1952.</a:t>
            </a: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285794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2AED1-DD0E-2C06-7BDA-62F02A1666A0}"/>
              </a:ext>
            </a:extLst>
          </p:cNvPr>
          <p:cNvSpPr>
            <a:spLocks noGrp="1"/>
          </p:cNvSpPr>
          <p:nvPr>
            <p:ph type="title"/>
          </p:nvPr>
        </p:nvSpPr>
        <p:spPr/>
        <p:txBody>
          <a:bodyPr/>
          <a:lstStyle/>
          <a:p>
            <a:r>
              <a:rPr lang="en-US" dirty="0">
                <a:cs typeface="Calibri Light"/>
              </a:rPr>
              <a:t>1926 to 1976 continued</a:t>
            </a:r>
            <a:endParaRPr lang="en-US" dirty="0" err="1"/>
          </a:p>
        </p:txBody>
      </p:sp>
      <p:sp>
        <p:nvSpPr>
          <p:cNvPr id="3" name="Content Placeholder 2">
            <a:extLst>
              <a:ext uri="{FF2B5EF4-FFF2-40B4-BE49-F238E27FC236}">
                <a16:creationId xmlns:a16="http://schemas.microsoft.com/office/drawing/2014/main" id="{175A2C58-5A72-2345-475F-13894932E83D}"/>
              </a:ext>
            </a:extLst>
          </p:cNvPr>
          <p:cNvSpPr>
            <a:spLocks noGrp="1"/>
          </p:cNvSpPr>
          <p:nvPr>
            <p:ph idx="1"/>
          </p:nvPr>
        </p:nvSpPr>
        <p:spPr/>
        <p:txBody>
          <a:bodyPr vert="horz" lIns="91440" tIns="45720" rIns="91440" bIns="45720" rtlCol="0" anchor="t">
            <a:normAutofit lnSpcReduction="10000"/>
          </a:bodyPr>
          <a:lstStyle/>
          <a:p>
            <a:r>
              <a:rPr lang="en-US" dirty="0">
                <a:cs typeface="Calibri"/>
              </a:rPr>
              <a:t>Additionally, 12 ¾ was silent on assessment of timberlands.  Higher and better use became a justification for increased land assessments. If a property had public road access, lake or stream frontage, and/or a view, higher assessed values would likely be assigned.  Land owners large and small were subject to higher and better use assessment.  For example, in Plumas County adjacent to Lake Almanor there is a block of land lying between the Lake, County road A-13 extending south from Highway 36 to Hamilton Branch and once part of the holdings of The Red River Lumber Company.  In the early 1960's the Assessor recognized the development potential of this site and applied a higher and better use value on approximately 1900 acres of timber land.</a:t>
            </a:r>
          </a:p>
        </p:txBody>
      </p:sp>
    </p:spTree>
    <p:extLst>
      <p:ext uri="{BB962C8B-B14F-4D97-AF65-F5344CB8AC3E}">
        <p14:creationId xmlns:p14="http://schemas.microsoft.com/office/powerpoint/2010/main" val="347136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0480-5A5F-98A8-08BE-581B5D3DC7BD}"/>
              </a:ext>
            </a:extLst>
          </p:cNvPr>
          <p:cNvSpPr>
            <a:spLocks noGrp="1"/>
          </p:cNvSpPr>
          <p:nvPr>
            <p:ph type="title"/>
          </p:nvPr>
        </p:nvSpPr>
        <p:spPr/>
        <p:txBody>
          <a:bodyPr/>
          <a:lstStyle/>
          <a:p>
            <a:r>
              <a:rPr lang="en-US" dirty="0">
                <a:cs typeface="Calibri Light"/>
              </a:rPr>
              <a:t>1926 to 1976 continued</a:t>
            </a:r>
            <a:endParaRPr lang="en-US" dirty="0"/>
          </a:p>
        </p:txBody>
      </p:sp>
      <p:sp>
        <p:nvSpPr>
          <p:cNvPr id="3" name="Content Placeholder 2">
            <a:extLst>
              <a:ext uri="{FF2B5EF4-FFF2-40B4-BE49-F238E27FC236}">
                <a16:creationId xmlns:a16="http://schemas.microsoft.com/office/drawing/2014/main" id="{DE93F680-A256-99CF-3181-333D6811697B}"/>
              </a:ext>
            </a:extLst>
          </p:cNvPr>
          <p:cNvSpPr>
            <a:spLocks noGrp="1"/>
          </p:cNvSpPr>
          <p:nvPr>
            <p:ph idx="1"/>
          </p:nvPr>
        </p:nvSpPr>
        <p:spPr/>
        <p:txBody>
          <a:bodyPr vert="horz" lIns="91440" tIns="45720" rIns="91440" bIns="45720" rtlCol="0" anchor="t">
            <a:normAutofit fontScale="85000" lnSpcReduction="20000"/>
          </a:bodyPr>
          <a:lstStyle/>
          <a:p>
            <a:r>
              <a:rPr lang="en-US" dirty="0">
                <a:cs typeface="Calibri"/>
              </a:rPr>
              <a:t>Evolution of the Forest Taxation Reform Act</a:t>
            </a:r>
          </a:p>
          <a:p>
            <a:r>
              <a:rPr lang="en-US" dirty="0">
                <a:cs typeface="Calibri"/>
              </a:rPr>
              <a:t>Around 1962, several timber land owners in Northeastern California met to organize the Timber Growers of Northern California and this organization would become a sub Committee of the California Forest Protective Association (now CFA) with the objective of addressing the growing problems with timber and land assessment and taxes.  </a:t>
            </a:r>
          </a:p>
          <a:p>
            <a:r>
              <a:rPr lang="en-US" dirty="0">
                <a:cs typeface="Calibri"/>
              </a:rPr>
              <a:t>The State Legislature also began to be concerned with property tax issues.   In 1964 the Assembly Committee on Revenue and Taxation Published a report, "Taxation of Property in California."  Contained in that report is a Chapter devoted to the "Problems in the Application of the Property Tax to California Private Forest Land and Standing Timber."</a:t>
            </a:r>
          </a:p>
          <a:p>
            <a:r>
              <a:rPr lang="en-US" dirty="0">
                <a:cs typeface="Calibri"/>
              </a:rPr>
              <a:t>For the next decade discussions on timber taxes continued between the Legislature and timber industry interests which finally resulted in the adoption of AB 1258 the </a:t>
            </a:r>
            <a:r>
              <a:rPr lang="en-US" dirty="0" err="1">
                <a:cs typeface="Calibri"/>
              </a:rPr>
              <a:t>Z'berg</a:t>
            </a:r>
            <a:r>
              <a:rPr lang="en-US" dirty="0">
                <a:cs typeface="Calibri"/>
              </a:rPr>
              <a:t>-Warren-Keene-Collier Forest Taxation Reform Act of 1976.</a:t>
            </a: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4199699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1469</Words>
  <Application>Microsoft Office PowerPoint</Application>
  <PresentationFormat>Widescreen</PresentationFormat>
  <Paragraphs>145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Tax Consequences of Holding Timberland in the 20th Centry</vt:lpstr>
      <vt:lpstr>Connection between tax policies of the 20th Century and MSP</vt:lpstr>
      <vt:lpstr>California Property Tax Law</vt:lpstr>
      <vt:lpstr>1900 to 1926</vt:lpstr>
      <vt:lpstr>Early 1900's Continued</vt:lpstr>
      <vt:lpstr>Article XIII, Section 12 3/4</vt:lpstr>
      <vt:lpstr>1926 to 1976</vt:lpstr>
      <vt:lpstr>1926 to 1976 continued</vt:lpstr>
      <vt:lpstr>1926 to 1976 continued</vt:lpstr>
      <vt:lpstr>1976 and forward</vt:lpstr>
      <vt:lpstr>Benefits of AB1258</vt:lpstr>
      <vt:lpstr>Conclusion</vt:lpstr>
      <vt:lpstr>Addendum</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Burr</dc:creator>
  <cp:lastModifiedBy>kburr boothgrading.com</cp:lastModifiedBy>
  <cp:revision>2152</cp:revision>
  <dcterms:created xsi:type="dcterms:W3CDTF">2023-02-28T21:30:15Z</dcterms:created>
  <dcterms:modified xsi:type="dcterms:W3CDTF">2023-03-14T02:15:52Z</dcterms:modified>
</cp:coreProperties>
</file>